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13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026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904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365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566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476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758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48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76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5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3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F517D-596F-B318-3D21-C3B016DC9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27871"/>
          </a:xfrm>
        </p:spPr>
        <p:txBody>
          <a:bodyPr>
            <a:normAutofit/>
          </a:bodyPr>
          <a:lstStyle/>
          <a:p>
            <a:r>
              <a:rPr lang="en-US" sz="4400" dirty="0"/>
              <a:t>Hand Gesture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CDD6C-C9A5-DEC3-194C-2E4FAB101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Sandhya Cheepurupalli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E1307B8-62CF-58A9-EC65-B98677BAC8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17532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52"/>
    </mc:Choice>
    <mc:Fallback>
      <p:transition spd="slow" advTm="12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AB668-05B9-3768-F8C6-C665A9BC9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182927"/>
          </a:xfrm>
        </p:spPr>
        <p:txBody>
          <a:bodyPr anchor="b">
            <a:normAutofit/>
          </a:bodyPr>
          <a:lstStyle/>
          <a:p>
            <a:r>
              <a:rPr lang="en-US" sz="5400"/>
              <a:t>Introduction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7FC0B-0B93-2E40-D244-3F228AE07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r>
              <a:rPr lang="en-US" sz="1800" dirty="0"/>
              <a:t>Individuals with speech impairments or who are deaf and mute use hand gestures as a primary means of communication, but traditional gesture recognition methods may not be accurate or robust enough. A more reliable system is needed to accurately detect and classify hand gestures in real-time. </a:t>
            </a:r>
          </a:p>
          <a:p>
            <a:r>
              <a:rPr lang="en-US" sz="1800" dirty="0"/>
              <a:t>A hand gesture detection system, can help facilitate better communication, increase independence, and improve quality of life for those who cannot communicate verbally.</a:t>
            </a:r>
          </a:p>
          <a:p>
            <a:endParaRPr lang="en-US" sz="1800" dirty="0"/>
          </a:p>
        </p:txBody>
      </p:sp>
      <p:pic>
        <p:nvPicPr>
          <p:cNvPr id="20" name="Graphic 19" descr="Sign Language">
            <a:extLst>
              <a:ext uri="{FF2B5EF4-FFF2-40B4-BE49-F238E27FC236}">
                <a16:creationId xmlns:a16="http://schemas.microsoft.com/office/drawing/2014/main" id="{FAD6A660-2C69-3CE9-2739-860C7A14FD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2653" y="1980885"/>
            <a:ext cx="3548404" cy="3548404"/>
          </a:xfrm>
          <a:prstGeom prst="rect">
            <a:avLst/>
          </a:prstGeom>
        </p:spPr>
      </p:pic>
      <p:sp>
        <p:nvSpPr>
          <p:cNvPr id="27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552E9B83-56C0-6831-1AE5-9DC63D7BD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59915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73"/>
    </mc:Choice>
    <mc:Fallback>
      <p:transition spd="slow" advTm="62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E8EB-88B6-ADDA-3B50-A11916716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Initial Challenges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578AC-2E09-9BE2-9B51-0D76CC089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074"/>
            <a:ext cx="10515600" cy="2254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Recognizing gestures in real time due to different noises such as</a:t>
            </a:r>
          </a:p>
          <a:p>
            <a:r>
              <a:rPr lang="en-US" sz="1800" dirty="0"/>
              <a:t>Hands and body parts </a:t>
            </a:r>
          </a:p>
          <a:p>
            <a:r>
              <a:rPr lang="en-US" sz="1800" dirty="0"/>
              <a:t>Background objects</a:t>
            </a:r>
          </a:p>
          <a:p>
            <a:r>
              <a:rPr lang="en-US" sz="1800" dirty="0"/>
              <a:t>Skin color</a:t>
            </a:r>
          </a:p>
          <a:p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C82F24A-7B48-8110-E0C7-47E5873D52F8}"/>
              </a:ext>
            </a:extLst>
          </p:cNvPr>
          <p:cNvSpPr txBox="1">
            <a:spLocks/>
          </p:cNvSpPr>
          <p:nvPr/>
        </p:nvSpPr>
        <p:spPr>
          <a:xfrm>
            <a:off x="838200" y="30450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Solution to overcome challenges:</a:t>
            </a:r>
            <a:endParaRPr lang="en-US" sz="4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ADA0431-9426-9244-D37B-6A56F69F7155}"/>
              </a:ext>
            </a:extLst>
          </p:cNvPr>
          <p:cNvSpPr txBox="1">
            <a:spLocks/>
          </p:cNvSpPr>
          <p:nvPr/>
        </p:nvSpPr>
        <p:spPr>
          <a:xfrm>
            <a:off x="838200" y="4215591"/>
            <a:ext cx="10515600" cy="2254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/>
              <a:t>Using wearable sensors that detect hand gestures accurately</a:t>
            </a:r>
          </a:p>
          <a:p>
            <a:r>
              <a:rPr lang="en-US" sz="1800"/>
              <a:t>Using adaptive hand segmentation based on the skin color threshold</a:t>
            </a:r>
            <a:endParaRPr lang="en-US" sz="18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788F84F-84BA-7BBD-CE02-40F1137725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1175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82"/>
    </mc:Choice>
    <mc:Fallback>
      <p:transition spd="slow" advTm="7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C8D77-7EB7-4654-8E3E-D95B55BFF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99" y="834315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4000" dirty="0"/>
              <a:t>Creating Model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3538F-7C6F-F960-5F04-746A5C373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062" y="2325422"/>
            <a:ext cx="10550025" cy="3677348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Convolution Neural Networks:</a:t>
            </a:r>
          </a:p>
          <a:p>
            <a:pPr marL="0" indent="0">
              <a:buNone/>
            </a:pPr>
            <a:r>
              <a:rPr lang="en-US" sz="1800" dirty="0"/>
              <a:t>Gesture-CNN (G-CNN) is the type of neural network used to create a model for hand gesture recognition.</a:t>
            </a:r>
          </a:p>
          <a:p>
            <a:pPr marL="0" indent="0">
              <a:buNone/>
            </a:pPr>
            <a:r>
              <a:rPr lang="en-US" sz="1800" dirty="0"/>
              <a:t>The G-CNN used in the project consists 12 layers in total including </a:t>
            </a:r>
          </a:p>
          <a:p>
            <a:pPr marL="742950" indent="-400050">
              <a:buFont typeface="Wingdings" panose="05000000000000000000" pitchFamily="2" charset="2"/>
              <a:buChar char="Ø"/>
            </a:pPr>
            <a:r>
              <a:rPr lang="en-US" sz="1800" dirty="0"/>
              <a:t>4 convolutional layers</a:t>
            </a:r>
          </a:p>
          <a:p>
            <a:pPr marL="742950" indent="-400050">
              <a:buFont typeface="Wingdings" panose="05000000000000000000" pitchFamily="2" charset="2"/>
              <a:buChar char="Ø"/>
            </a:pPr>
            <a:r>
              <a:rPr lang="en-US" sz="1800" dirty="0"/>
              <a:t>3 pooling layers</a:t>
            </a:r>
          </a:p>
          <a:p>
            <a:pPr marL="742950" indent="-400050">
              <a:buFont typeface="Wingdings" panose="05000000000000000000" pitchFamily="2" charset="2"/>
              <a:buChar char="Ø"/>
            </a:pPr>
            <a:r>
              <a:rPr lang="en-US" sz="1800" dirty="0"/>
              <a:t>2 dropout layers</a:t>
            </a:r>
          </a:p>
          <a:p>
            <a:pPr marL="742950" indent="-400050">
              <a:buFont typeface="Wingdings" panose="05000000000000000000" pitchFamily="2" charset="2"/>
              <a:buChar char="Ø"/>
            </a:pPr>
            <a:r>
              <a:rPr lang="en-US" sz="1800" dirty="0"/>
              <a:t>2 fully-connected layers</a:t>
            </a:r>
          </a:p>
          <a:p>
            <a:pPr marL="742950" indent="-400050">
              <a:buFont typeface="Wingdings" panose="05000000000000000000" pitchFamily="2" charset="2"/>
              <a:buChar char="Ø"/>
            </a:pPr>
            <a:r>
              <a:rPr lang="en-US" sz="1800" dirty="0"/>
              <a:t>1 Softmax layer</a:t>
            </a:r>
          </a:p>
          <a:p>
            <a:pPr marL="0" indent="0">
              <a:buNone/>
            </a:pPr>
            <a:r>
              <a:rPr lang="en-US" sz="1800" dirty="0"/>
              <a:t>In the weighted layer, a small filter size of 3, 2, and 1 has been employed instead of other architecture of CNN which is based on large filter size. </a:t>
            </a:r>
          </a:p>
          <a:p>
            <a:endParaRPr lang="en-US" sz="1800" dirty="0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EB8D694-1D80-27C4-B6D5-829517C6F1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87699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23"/>
    </mc:Choice>
    <mc:Fallback>
      <p:transition spd="slow" advTm="87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D2BFE-BA70-40EE-3DD2-6A682A0B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87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Advantages of G-CNN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A4831-5504-E54F-AF12-1883628D7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3105"/>
            <a:ext cx="10515600" cy="1668073"/>
          </a:xfrm>
        </p:spPr>
        <p:txBody>
          <a:bodyPr/>
          <a:lstStyle/>
          <a:p>
            <a:r>
              <a:rPr lang="en-US" sz="1800" dirty="0"/>
              <a:t>The proposed model finds the key features from the input frame automatically. As a result, this method outperforms the feature extraction based recognition system.</a:t>
            </a:r>
          </a:p>
          <a:p>
            <a:r>
              <a:rPr lang="en-US" sz="1800" dirty="0"/>
              <a:t>The compact representation of G-CNN produces less trainable parameters which will lead to low computational load.</a:t>
            </a:r>
          </a:p>
          <a:p>
            <a:r>
              <a:rPr lang="en-US" sz="1800" dirty="0"/>
              <a:t>Lesser training time.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25A7DCC-0974-7691-A8AE-C0368F528026}"/>
              </a:ext>
            </a:extLst>
          </p:cNvPr>
          <p:cNvSpPr txBox="1">
            <a:spLocks/>
          </p:cNvSpPr>
          <p:nvPr/>
        </p:nvSpPr>
        <p:spPr>
          <a:xfrm>
            <a:off x="838200" y="307957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Comparison of G-CNN with other models: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3B782F-1FE4-EBA9-63CE-39B6E1FB4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097717"/>
              </p:ext>
            </p:extLst>
          </p:nvPr>
        </p:nvGraphicFramePr>
        <p:xfrm>
          <a:off x="1464296" y="4610109"/>
          <a:ext cx="8128000" cy="1649265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828873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7389939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467122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66453227"/>
                    </a:ext>
                  </a:extLst>
                </a:gridCol>
              </a:tblGrid>
              <a:tr h="5497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G-CNN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VGG-11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VGG-16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009934"/>
                  </a:ext>
                </a:extLst>
              </a:tr>
              <a:tr h="5497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94.83%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178319"/>
                  </a:ext>
                </a:extLst>
              </a:tr>
              <a:tr h="5497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0.3561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712489"/>
                  </a:ext>
                </a:extLst>
              </a:tr>
            </a:tbl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A52D090-3126-7358-6E88-D0C8B09CF4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70738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20"/>
    </mc:Choice>
    <mc:Fallback>
      <p:transition spd="slow" advTm="125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56851-CF33-CEBE-E2E4-8CC417F14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913" y="1380226"/>
            <a:ext cx="10550025" cy="2470725"/>
          </a:xfrm>
        </p:spPr>
        <p:txBody>
          <a:bodyPr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Can Hand Gesture Recognition be done Without Deep Learning?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6EDEA65-6F19-C5C1-D249-C641A5FD7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3539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86"/>
    </mc:Choice>
    <mc:Fallback>
      <p:transition spd="slow" advTm="19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3EBF-0FE6-93FC-B633-ACADA59AE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Effective Methods without 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1B34B-4D5D-9DEE-6FD5-BF2AA7657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625" y="1395319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Radio Frequency</a:t>
            </a:r>
          </a:p>
          <a:p>
            <a:r>
              <a:rPr lang="en-US" sz="2000" dirty="0"/>
              <a:t>Ultrasound</a:t>
            </a:r>
          </a:p>
          <a:p>
            <a:r>
              <a:rPr lang="en-US" sz="2000" dirty="0"/>
              <a:t>Shallow Learning Algorithms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FE4D5AA-4DD4-EB9B-77FD-DC7B2FB0D004}"/>
              </a:ext>
            </a:extLst>
          </p:cNvPr>
          <p:cNvSpPr txBox="1">
            <a:spLocks/>
          </p:cNvSpPr>
          <p:nvPr/>
        </p:nvSpPr>
        <p:spPr>
          <a:xfrm>
            <a:off x="803775" y="3078871"/>
            <a:ext cx="10550025" cy="11829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Advantages of Deep Learning over Other Methods in Hand Gesture Recognition</a:t>
            </a:r>
            <a:endParaRPr lang="en-US" sz="4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9ED2BD-1E6F-D007-E3AE-41DD63D4F62B}"/>
              </a:ext>
            </a:extLst>
          </p:cNvPr>
          <p:cNvSpPr txBox="1">
            <a:spLocks/>
          </p:cNvSpPr>
          <p:nvPr/>
        </p:nvSpPr>
        <p:spPr>
          <a:xfrm>
            <a:off x="872625" y="4473260"/>
            <a:ext cx="10550025" cy="25467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More intuitive interaction</a:t>
            </a:r>
          </a:p>
          <a:p>
            <a:r>
              <a:rPr lang="en-US" sz="1800" dirty="0"/>
              <a:t>No hardware requirements</a:t>
            </a:r>
          </a:p>
          <a:p>
            <a:r>
              <a:rPr lang="en-US" sz="1800" dirty="0"/>
              <a:t>Robustness to environmental factors</a:t>
            </a:r>
          </a:p>
          <a:p>
            <a:r>
              <a:rPr lang="en-US" sz="1800" dirty="0"/>
              <a:t>Greater accuracy</a:t>
            </a:r>
          </a:p>
          <a:p>
            <a:r>
              <a:rPr lang="en-US" sz="1800" dirty="0"/>
              <a:t>Flexibility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2754CC6-BE68-F3F2-C768-4AE72E682F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15361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038"/>
    </mc:Choice>
    <mc:Fallback>
      <p:transition spd="slow" advTm="224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52D9E3-4009-7AA8-65B1-20981E906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4" y="995083"/>
            <a:ext cx="10550025" cy="873139"/>
          </a:xfrm>
        </p:spPr>
        <p:txBody>
          <a:bodyPr anchor="b">
            <a:noAutofit/>
          </a:bodyPr>
          <a:lstStyle/>
          <a:p>
            <a:r>
              <a:rPr lang="en-US" sz="4000" dirty="0"/>
              <a:t>Conclusion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3764" y="232542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40CD8-7F79-3A1B-03B3-60712F168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739" y="2172994"/>
            <a:ext cx="10550025" cy="3677348"/>
          </a:xfrm>
        </p:spPr>
        <p:txBody>
          <a:bodyPr anchor="t">
            <a:normAutofit/>
          </a:bodyPr>
          <a:lstStyle/>
          <a:p>
            <a:r>
              <a:rPr lang="en-US" sz="1800" dirty="0"/>
              <a:t>Hand gesture recognition using deep learning has the potential to greatly benefit individuals with speech impairments or who are deaf and mute by providing them with a reliable means of communication and increasing their independence and quality of life.</a:t>
            </a:r>
          </a:p>
          <a:p>
            <a:r>
              <a:rPr lang="en-US" sz="1800" dirty="0"/>
              <a:t>However, traditional gesture recognition methods face challenges such as background noise and varying skin colors, which can impact accuracy and robustness.</a:t>
            </a:r>
          </a:p>
          <a:p>
            <a:r>
              <a:rPr lang="en-US" sz="1800" dirty="0"/>
              <a:t>Using a convolution neural network like Gesture-CNN (G-CNN) can overcome these challenges and improve accuracy and real-time detection.</a:t>
            </a:r>
          </a:p>
          <a:p>
            <a:r>
              <a:rPr lang="en-US" sz="1800" dirty="0"/>
              <a:t>The advantages of using G-CNN include automatic feature extraction, low computational load, and faster training time, making it a promising approach for hand gesture recognition in real-world applications.</a:t>
            </a:r>
          </a:p>
        </p:txBody>
      </p:sp>
      <p:sp>
        <p:nvSpPr>
          <p:cNvPr id="14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2544" y="255471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8224" y="306986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1A78263-6954-B201-986E-9DB47C1929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7349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903"/>
    </mc:Choice>
    <mc:Fallback>
      <p:transition spd="slow" advTm="73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Gradient</Template>
  <TotalTime>10621</TotalTime>
  <Words>448</Words>
  <Application>Microsoft Office PowerPoint</Application>
  <PresentationFormat>Widescreen</PresentationFormat>
  <Paragraphs>56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Univers</vt:lpstr>
      <vt:lpstr>Wingdings</vt:lpstr>
      <vt:lpstr>GradientVTI</vt:lpstr>
      <vt:lpstr>Hand Gesture Recognition</vt:lpstr>
      <vt:lpstr>Introduction</vt:lpstr>
      <vt:lpstr>Initial Challenges</vt:lpstr>
      <vt:lpstr>Creating Model</vt:lpstr>
      <vt:lpstr>Advantages of G-CNN</vt:lpstr>
      <vt:lpstr>Can Hand Gesture Recognition be done Without Deep Learning?</vt:lpstr>
      <vt:lpstr>Effective Methods without Deep Learning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 Gesture Recognition</dc:title>
  <dc:creator>Cheepurupalli, Sandhya</dc:creator>
  <cp:lastModifiedBy>Badiganti, Karthik</cp:lastModifiedBy>
  <cp:revision>6</cp:revision>
  <dcterms:created xsi:type="dcterms:W3CDTF">2023-05-02T02:39:09Z</dcterms:created>
  <dcterms:modified xsi:type="dcterms:W3CDTF">2023-05-09T11:49:18Z</dcterms:modified>
</cp:coreProperties>
</file>

<file path=docProps/thumbnail.jpeg>
</file>